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544" y="2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17/06/relationships/model3d" Target="../media/model3d1.glb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6.png"/><Relationship Id="rId3" Type="http://schemas.openxmlformats.org/officeDocument/2006/relationships/image" Target="../media/image12.svg"/><Relationship Id="rId7" Type="http://schemas.openxmlformats.org/officeDocument/2006/relationships/image" Target="../media/image8.svg"/><Relationship Id="rId12" Type="http://schemas.microsoft.com/office/2017/06/relationships/model3d" Target="../media/model3d3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microsoft.com/office/2017/06/relationships/model3d" Target="../media/model3d1.glb"/><Relationship Id="rId4" Type="http://schemas.openxmlformats.org/officeDocument/2006/relationships/image" Target="../media/image13.pn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8.svg"/><Relationship Id="rId12" Type="http://schemas.microsoft.com/office/2017/06/relationships/model3d" Target="../media/model3d5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6.svg"/><Relationship Id="rId15" Type="http://schemas.openxmlformats.org/officeDocument/2006/relationships/image" Target="../media/image19.png"/><Relationship Id="rId10" Type="http://schemas.microsoft.com/office/2017/06/relationships/model3d" Target="../media/model3d4.glb"/><Relationship Id="rId4" Type="http://schemas.openxmlformats.org/officeDocument/2006/relationships/image" Target="../media/image5.png"/><Relationship Id="rId9" Type="http://schemas.openxmlformats.org/officeDocument/2006/relationships/image" Target="../media/image2.svg"/><Relationship Id="rId14" Type="http://schemas.microsoft.com/office/2017/06/relationships/model3d" Target="../media/model3d6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66FC-513D-6133-0DEA-13DBBEC4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6C259A1E-D37C-3EB5-B0B6-974BC92C4274}"/>
              </a:ext>
            </a:extLst>
          </p:cNvPr>
          <p:cNvGrpSpPr/>
          <p:nvPr/>
        </p:nvGrpSpPr>
        <p:grpSpPr>
          <a:xfrm>
            <a:off x="-41796" y="-5355"/>
            <a:ext cx="12276782" cy="6867238"/>
            <a:chOff x="-858420" y="-5355"/>
            <a:chExt cx="12276782" cy="6867238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498CF5B5-D55C-7491-E19C-34C301FA06C3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94ABC0D-C03C-8952-26E8-572ABA5D886B}"/>
                </a:ext>
              </a:extLst>
            </p:cNvPr>
            <p:cNvSpPr/>
            <p:nvPr/>
          </p:nvSpPr>
          <p:spPr>
            <a:xfrm>
              <a:off x="10778325" y="3437961"/>
              <a:ext cx="640037" cy="131152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0476A27-CD22-7B6C-3FD1-3CE8536ACB5C}"/>
              </a:ext>
            </a:extLst>
          </p:cNvPr>
          <p:cNvGrpSpPr/>
          <p:nvPr/>
        </p:nvGrpSpPr>
        <p:grpSpPr>
          <a:xfrm>
            <a:off x="-3860886" y="-5356"/>
            <a:ext cx="5832802" cy="6867238"/>
            <a:chOff x="-858420" y="-5355"/>
            <a:chExt cx="12265409" cy="6867238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9B538A4-CC6E-E115-7100-2377F6B108E3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777D1F1-2CD8-3836-EA02-9BD5E79C4492}"/>
                </a:ext>
              </a:extLst>
            </p:cNvPr>
            <p:cNvSpPr/>
            <p:nvPr/>
          </p:nvSpPr>
          <p:spPr>
            <a:xfrm>
              <a:off x="10766952" y="2766947"/>
              <a:ext cx="640037" cy="13115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DD2C2A6-2070-29F7-7208-D41E36007DDE}"/>
              </a:ext>
            </a:extLst>
          </p:cNvPr>
          <p:cNvGrpSpPr/>
          <p:nvPr/>
        </p:nvGrpSpPr>
        <p:grpSpPr>
          <a:xfrm>
            <a:off x="-4431667" y="-5357"/>
            <a:ext cx="5836706" cy="6867238"/>
            <a:chOff x="-858420" y="-5355"/>
            <a:chExt cx="12265409" cy="686723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917FA52-7D50-6A6C-D583-97019958B188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07443BA2-26BF-1F59-527C-2768C4517F9E}"/>
                </a:ext>
              </a:extLst>
            </p:cNvPr>
            <p:cNvSpPr/>
            <p:nvPr/>
          </p:nvSpPr>
          <p:spPr>
            <a:xfrm>
              <a:off x="10766952" y="2107305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15908CF-6BED-8695-66CF-5659236954C9}"/>
              </a:ext>
            </a:extLst>
          </p:cNvPr>
          <p:cNvGrpSpPr/>
          <p:nvPr/>
        </p:nvGrpSpPr>
        <p:grpSpPr>
          <a:xfrm>
            <a:off x="-4437914" y="-5358"/>
            <a:ext cx="5246424" cy="6867238"/>
            <a:chOff x="-858420" y="-5355"/>
            <a:chExt cx="12265409" cy="6867238"/>
          </a:xfrm>
          <a:solidFill>
            <a:schemeClr val="accent6">
              <a:lumMod val="75000"/>
            </a:schemeClr>
          </a:solidFill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961E4C23-2309-52B9-61CB-6F74C90D42BD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13DA664E-7A83-60BF-D10A-126625A9C1AD}"/>
                </a:ext>
              </a:extLst>
            </p:cNvPr>
            <p:cNvSpPr/>
            <p:nvPr/>
          </p:nvSpPr>
          <p:spPr>
            <a:xfrm>
              <a:off x="10766952" y="1447663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22FEA3A3-2314-0DFB-8E89-6F5ABF8811E4}"/>
              </a:ext>
            </a:extLst>
          </p:cNvPr>
          <p:cNvGrpSpPr/>
          <p:nvPr/>
        </p:nvGrpSpPr>
        <p:grpSpPr>
          <a:xfrm>
            <a:off x="11811575" y="3538413"/>
            <a:ext cx="375632" cy="980856"/>
            <a:chOff x="11822307" y="3570610"/>
            <a:chExt cx="375632" cy="980856"/>
          </a:xfrm>
        </p:grpSpPr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7BF663D9-B77E-ACD2-D911-C7AB6DBD82B2}"/>
                </a:ext>
              </a:extLst>
            </p:cNvPr>
            <p:cNvSpPr txBox="1"/>
            <p:nvPr/>
          </p:nvSpPr>
          <p:spPr>
            <a:xfrm rot="5400000">
              <a:off x="11665523" y="3727394"/>
              <a:ext cx="6828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Intro</a:t>
              </a:r>
            </a:p>
          </p:txBody>
        </p:sp>
        <p:pic>
          <p:nvPicPr>
            <p:cNvPr id="44" name="Graphique 43" descr="Blogue avec un remplissage uni">
              <a:extLst>
                <a:ext uri="{FF2B5EF4-FFF2-40B4-BE49-F238E27FC236}">
                  <a16:creationId xmlns:a16="http://schemas.microsoft.com/office/drawing/2014/main" id="{61A41C2C-2109-3F3E-F9DE-6BF1952F9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857141" y="4210668"/>
              <a:ext cx="306038" cy="375558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8F9D74BA-1446-B94F-5357-3D408312B652}"/>
              </a:ext>
            </a:extLst>
          </p:cNvPr>
          <p:cNvGrpSpPr/>
          <p:nvPr/>
        </p:nvGrpSpPr>
        <p:grpSpPr>
          <a:xfrm>
            <a:off x="1558206" y="2772941"/>
            <a:ext cx="415639" cy="1207392"/>
            <a:chOff x="1714376" y="2887779"/>
            <a:chExt cx="415639" cy="12073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B4B1559-1688-73B8-7994-59FA9BA74FA2}"/>
                </a:ext>
              </a:extLst>
            </p:cNvPr>
            <p:cNvSpPr txBox="1"/>
            <p:nvPr/>
          </p:nvSpPr>
          <p:spPr>
            <a:xfrm rot="5400000">
              <a:off x="1324093" y="3306809"/>
              <a:ext cx="1207392" cy="369332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Frise</a:t>
              </a:r>
              <a:endParaRPr lang="fr-FR"/>
            </a:p>
          </p:txBody>
        </p:sp>
        <p:pic>
          <p:nvPicPr>
            <p:cNvPr id="50" name="Graphique 49" descr="Rythme cardiaque avec un remplissage uni">
              <a:extLst>
                <a:ext uri="{FF2B5EF4-FFF2-40B4-BE49-F238E27FC236}">
                  <a16:creationId xmlns:a16="http://schemas.microsoft.com/office/drawing/2014/main" id="{A8FAA60B-8D78-8E7A-F79D-A70703D55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742087" y="3544165"/>
              <a:ext cx="360218" cy="415639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7F3145D5-9BEA-ECDD-A358-206CC49E3676}"/>
              </a:ext>
            </a:extLst>
          </p:cNvPr>
          <p:cNvGrpSpPr/>
          <p:nvPr/>
        </p:nvGrpSpPr>
        <p:grpSpPr>
          <a:xfrm>
            <a:off x="1037154" y="2214844"/>
            <a:ext cx="369332" cy="1060585"/>
            <a:chOff x="1080084" y="2214844"/>
            <a:chExt cx="369332" cy="1060585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8837DB7-816D-12AE-27BB-BDCE07066A31}"/>
                </a:ext>
              </a:extLst>
            </p:cNvPr>
            <p:cNvSpPr txBox="1"/>
            <p:nvPr/>
          </p:nvSpPr>
          <p:spPr>
            <a:xfrm rot="5400000">
              <a:off x="735275" y="2559653"/>
              <a:ext cx="10589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Défis</a:t>
              </a:r>
            </a:p>
          </p:txBody>
        </p:sp>
        <p:pic>
          <p:nvPicPr>
            <p:cNvPr id="54" name="Graphique 53" descr="Mille avec un remplissage uni">
              <a:extLst>
                <a:ext uri="{FF2B5EF4-FFF2-40B4-BE49-F238E27FC236}">
                  <a16:creationId xmlns:a16="http://schemas.microsoft.com/office/drawing/2014/main" id="{7946526D-CD20-E269-4062-D7885F853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114263" y="2964937"/>
              <a:ext cx="323670" cy="297314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BDE61EB-005E-3A13-B1A6-8D858EC8A406}"/>
              </a:ext>
            </a:extLst>
          </p:cNvPr>
          <p:cNvGrpSpPr/>
          <p:nvPr/>
        </p:nvGrpSpPr>
        <p:grpSpPr>
          <a:xfrm>
            <a:off x="437053" y="1424338"/>
            <a:ext cx="369332" cy="1249096"/>
            <a:chOff x="437053" y="1424338"/>
            <a:chExt cx="369332" cy="124909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896BBC7-5DF1-C455-6822-58D490A0F1AC}"/>
                </a:ext>
              </a:extLst>
            </p:cNvPr>
            <p:cNvSpPr txBox="1"/>
            <p:nvPr/>
          </p:nvSpPr>
          <p:spPr>
            <a:xfrm rot="5400000">
              <a:off x="72451" y="1788940"/>
              <a:ext cx="10985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Sources</a:t>
              </a:r>
            </a:p>
          </p:txBody>
        </p:sp>
        <p:pic>
          <p:nvPicPr>
            <p:cNvPr id="20" name="Graphique 19" descr="Boussole avec un remplissage uni">
              <a:extLst>
                <a:ext uri="{FF2B5EF4-FFF2-40B4-BE49-F238E27FC236}">
                  <a16:creationId xmlns:a16="http://schemas.microsoft.com/office/drawing/2014/main" id="{C2EC6294-F2F0-7A40-E00F-D001D9A2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497846" y="2437969"/>
              <a:ext cx="238857" cy="232074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53873853-B08B-D4BC-E27C-C0C69A31AEDD}"/>
              </a:ext>
            </a:extLst>
          </p:cNvPr>
          <p:cNvSpPr txBox="1"/>
          <p:nvPr/>
        </p:nvSpPr>
        <p:spPr>
          <a:xfrm>
            <a:off x="2177768" y="289384"/>
            <a:ext cx="79623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i="1">
                <a:latin typeface="Rage Italic"/>
              </a:rPr>
              <a:t>Evolution des ordinateurs Quantiques (Fév. 2024 – Mars 2025)</a:t>
            </a:r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2EE6FC9-EF83-F0D8-8D2B-54D546BF5F4F}"/>
              </a:ext>
            </a:extLst>
          </p:cNvPr>
          <p:cNvSpPr txBox="1"/>
          <p:nvPr/>
        </p:nvSpPr>
        <p:spPr>
          <a:xfrm>
            <a:off x="2069981" y="2266585"/>
            <a:ext cx="9084865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Courier New"/>
              <a:buChar char="o"/>
            </a:pPr>
            <a:r>
              <a:rPr lang="fr-FR" sz="2000" dirty="0">
                <a:latin typeface="Consolas"/>
              </a:rPr>
              <a:t>L'informatique quantique : Une révolution en cours.</a:t>
            </a:r>
            <a:endParaRPr lang="fr-FR" sz="2000" dirty="0"/>
          </a:p>
          <a:p>
            <a:pPr lvl="1"/>
            <a:endParaRPr lang="fr-FR" sz="2000" dirty="0">
              <a:latin typeface="Consolas"/>
            </a:endParaRPr>
          </a:p>
          <a:p>
            <a:endParaRPr lang="fr-FR" sz="2000" dirty="0">
              <a:latin typeface="Consolas"/>
            </a:endParaRPr>
          </a:p>
          <a:p>
            <a:pPr marL="800100" lvl="1" indent="-342900">
              <a:buFont typeface="Courier New"/>
              <a:buChar char="o"/>
            </a:pPr>
            <a:endParaRPr lang="fr-FR" sz="2000" dirty="0">
              <a:latin typeface="Consolas"/>
            </a:endParaRPr>
          </a:p>
          <a:p>
            <a:pPr marL="800100" lvl="1" indent="-342900">
              <a:buFont typeface="Courier New"/>
              <a:buChar char="o"/>
            </a:pPr>
            <a:endParaRPr lang="fr-FR" sz="2000" dirty="0">
              <a:latin typeface="Consolas"/>
            </a:endParaRPr>
          </a:p>
          <a:p>
            <a:pPr marL="800100" lvl="1" indent="-342900">
              <a:buFont typeface="Courier New"/>
              <a:buChar char="o"/>
            </a:pPr>
            <a:r>
              <a:rPr lang="fr-FR" sz="2000" dirty="0">
                <a:latin typeface="Consolas"/>
              </a:rPr>
              <a:t>Objectif de la veille : suivre les avancés clés.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                                      </a:t>
            </a:r>
            <a:r>
              <a:rPr lang="fr-FR" i="1" dirty="0">
                <a:latin typeface="Rage Italic"/>
              </a:rPr>
              <a:t>  Auteur : </a:t>
            </a:r>
            <a:r>
              <a:rPr lang="fr-FR" i="1" dirty="0" err="1">
                <a:latin typeface="Rage Italic"/>
              </a:rPr>
              <a:t>Champemont</a:t>
            </a:r>
            <a:r>
              <a:rPr lang="fr-FR" i="1" dirty="0">
                <a:latin typeface="Rage Italic"/>
              </a:rPr>
              <a:t> Julien      Etude : BTS SIO Spécialité SISR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Punaise">
                <a:extLst>
                  <a:ext uri="{FF2B5EF4-FFF2-40B4-BE49-F238E27FC236}">
                    <a16:creationId xmlns:a16="http://schemas.microsoft.com/office/drawing/2014/main" id="{6E355095-6C10-E17C-894D-1A22758B1A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376071"/>
                  </p:ext>
                </p:extLst>
              </p:nvPr>
            </p:nvGraphicFramePr>
            <p:xfrm rot="18721613">
              <a:off x="2350873" y="2000112"/>
              <a:ext cx="442087" cy="868930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442087" cy="868930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128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Punaise">
                <a:extLst>
                  <a:ext uri="{FF2B5EF4-FFF2-40B4-BE49-F238E27FC236}">
                    <a16:creationId xmlns:a16="http://schemas.microsoft.com/office/drawing/2014/main" id="{6E355095-6C10-E17C-894D-1A22758B1A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2350873" y="2000112"/>
                <a:ext cx="442087" cy="868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Punaise">
                <a:extLst>
                  <a:ext uri="{FF2B5EF4-FFF2-40B4-BE49-F238E27FC236}">
                    <a16:creationId xmlns:a16="http://schemas.microsoft.com/office/drawing/2014/main" id="{321791BF-105B-B44C-25F6-03FFAF37A7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3541328"/>
                  </p:ext>
                </p:extLst>
              </p:nvPr>
            </p:nvGraphicFramePr>
            <p:xfrm rot="18721613">
              <a:off x="2396465" y="3593049"/>
              <a:ext cx="442087" cy="868930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442087" cy="868930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128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Punaise">
                <a:extLst>
                  <a:ext uri="{FF2B5EF4-FFF2-40B4-BE49-F238E27FC236}">
                    <a16:creationId xmlns:a16="http://schemas.microsoft.com/office/drawing/2014/main" id="{321791BF-105B-B44C-25F6-03FFAF37A7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2396465" y="3593049"/>
                <a:ext cx="442087" cy="868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 descr="UC">
                <a:extLst>
                  <a:ext uri="{FF2B5EF4-FFF2-40B4-BE49-F238E27FC236}">
                    <a16:creationId xmlns:a16="http://schemas.microsoft.com/office/drawing/2014/main" id="{05588A6B-7297-F86E-348D-7E683B3D08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71085"/>
                  </p:ext>
                </p:extLst>
              </p:nvPr>
            </p:nvGraphicFramePr>
            <p:xfrm>
              <a:off x="8575413" y="4482577"/>
              <a:ext cx="2844661" cy="145716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844661" cy="1457168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99291" ay="-1257404" az="-52592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870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 descr="UC">
                <a:extLst>
                  <a:ext uri="{FF2B5EF4-FFF2-40B4-BE49-F238E27FC236}">
                    <a16:creationId xmlns:a16="http://schemas.microsoft.com/office/drawing/2014/main" id="{05588A6B-7297-F86E-348D-7E683B3D08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75413" y="4482577"/>
                <a:ext cx="2844661" cy="14571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59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99F8-8F75-DAEE-A56B-EE32D334C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18A57076-ABF3-205D-630B-5DE191024F3E}"/>
              </a:ext>
            </a:extLst>
          </p:cNvPr>
          <p:cNvGrpSpPr/>
          <p:nvPr/>
        </p:nvGrpSpPr>
        <p:grpSpPr>
          <a:xfrm>
            <a:off x="-84726" y="-5355"/>
            <a:ext cx="12276782" cy="6867238"/>
            <a:chOff x="-858420" y="-5355"/>
            <a:chExt cx="12276782" cy="6867238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D862657D-DC1C-9C44-7258-E97D40A1E1AD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F126157-CBCF-BC37-0872-6C12718DBE5B}"/>
                </a:ext>
              </a:extLst>
            </p:cNvPr>
            <p:cNvSpPr/>
            <p:nvPr/>
          </p:nvSpPr>
          <p:spPr>
            <a:xfrm>
              <a:off x="10778325" y="3437961"/>
              <a:ext cx="640037" cy="131152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C0C68FF0-5AC0-32A0-31F0-1E23B0A69EFB}"/>
              </a:ext>
            </a:extLst>
          </p:cNvPr>
          <p:cNvGrpSpPr/>
          <p:nvPr/>
        </p:nvGrpSpPr>
        <p:grpSpPr>
          <a:xfrm>
            <a:off x="-899001" y="-10506"/>
            <a:ext cx="12790573" cy="6867238"/>
            <a:chOff x="-1278935" y="162331"/>
            <a:chExt cx="12237644" cy="686723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C072BB7C-76CB-15A8-4289-87408B87BB5D}"/>
                </a:ext>
              </a:extLst>
            </p:cNvPr>
            <p:cNvSpPr/>
            <p:nvPr/>
          </p:nvSpPr>
          <p:spPr>
            <a:xfrm>
              <a:off x="-1278935" y="162331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39A2062-BC1A-A0F4-1F20-D71DD1BFADC3}"/>
                </a:ext>
              </a:extLst>
            </p:cNvPr>
            <p:cNvSpPr/>
            <p:nvPr/>
          </p:nvSpPr>
          <p:spPr>
            <a:xfrm>
              <a:off x="10318672" y="2820460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72612C9-109C-1277-24E9-677FD015405F}"/>
              </a:ext>
            </a:extLst>
          </p:cNvPr>
          <p:cNvGrpSpPr/>
          <p:nvPr/>
        </p:nvGrpSpPr>
        <p:grpSpPr>
          <a:xfrm>
            <a:off x="-10849638" y="-5357"/>
            <a:ext cx="12265409" cy="6867238"/>
            <a:chOff x="-858420" y="-5355"/>
            <a:chExt cx="12265409" cy="686723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A94851D7-DEA4-9BC7-7457-4986E739094D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5E4FECB-9BA1-4E29-24BA-67C9E35A6713}"/>
                </a:ext>
              </a:extLst>
            </p:cNvPr>
            <p:cNvSpPr/>
            <p:nvPr/>
          </p:nvSpPr>
          <p:spPr>
            <a:xfrm>
              <a:off x="10766952" y="2107305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82DE07-FD11-9D2A-0E45-4F3F3304AEFD}"/>
              </a:ext>
            </a:extLst>
          </p:cNvPr>
          <p:cNvGrpSpPr/>
          <p:nvPr/>
        </p:nvGrpSpPr>
        <p:grpSpPr>
          <a:xfrm>
            <a:off x="-11435435" y="-5358"/>
            <a:ext cx="12265409" cy="6867238"/>
            <a:chOff x="-858420" y="-5355"/>
            <a:chExt cx="12265409" cy="6867238"/>
          </a:xfrm>
          <a:solidFill>
            <a:schemeClr val="accent6">
              <a:lumMod val="75000"/>
            </a:schemeClr>
          </a:solidFill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E65F7000-F649-D4C1-35BC-AAD7E5CF9636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E229FDF3-2095-AB58-B97C-F276F52F7A94}"/>
                </a:ext>
              </a:extLst>
            </p:cNvPr>
            <p:cNvSpPr/>
            <p:nvPr/>
          </p:nvSpPr>
          <p:spPr>
            <a:xfrm>
              <a:off x="10766952" y="1447663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568D8E9-E7AF-0035-CEAB-6C1D9A882B24}"/>
              </a:ext>
            </a:extLst>
          </p:cNvPr>
          <p:cNvSpPr txBox="1"/>
          <p:nvPr/>
        </p:nvSpPr>
        <p:spPr>
          <a:xfrm>
            <a:off x="2177768" y="289384"/>
            <a:ext cx="79623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i="1">
                <a:latin typeface="Rage Italic"/>
              </a:rPr>
              <a:t>Frise Chronologique </a:t>
            </a:r>
          </a:p>
          <a:p>
            <a:pPr algn="ctr"/>
            <a:r>
              <a:rPr lang="fr-FR" sz="4000" i="1">
                <a:latin typeface="Rage Italic"/>
              </a:rPr>
              <a:t>(Fév. 2024 – Mars 2025)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F43DCE3-5412-31CF-BB80-D65D6C42FD26}"/>
              </a:ext>
            </a:extLst>
          </p:cNvPr>
          <p:cNvSpPr/>
          <p:nvPr/>
        </p:nvSpPr>
        <p:spPr>
          <a:xfrm>
            <a:off x="1803678" y="3028818"/>
            <a:ext cx="9443786" cy="40837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Légende : flèche courbée 18">
            <a:extLst>
              <a:ext uri="{FF2B5EF4-FFF2-40B4-BE49-F238E27FC236}">
                <a16:creationId xmlns:a16="http://schemas.microsoft.com/office/drawing/2014/main" id="{5766F193-F79C-5D73-EA33-88E83E33782C}"/>
              </a:ext>
            </a:extLst>
          </p:cNvPr>
          <p:cNvSpPr/>
          <p:nvPr/>
        </p:nvSpPr>
        <p:spPr>
          <a:xfrm>
            <a:off x="3125867" y="1739789"/>
            <a:ext cx="1405631" cy="1228850"/>
          </a:xfrm>
          <a:prstGeom prst="borderCallout2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FF0000"/>
                </a:solidFill>
                <a:latin typeface="Consolas"/>
              </a:rPr>
              <a:t>Février 2024 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: IBM publie </a:t>
            </a:r>
            <a:r>
              <a:rPr lang="fr-FR" sz="1400" dirty="0" err="1">
                <a:solidFill>
                  <a:schemeClr val="tx1"/>
                </a:solidFill>
                <a:latin typeface="Consolas"/>
              </a:rPr>
              <a:t>Qiskit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 1.0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6781941-608E-FE8D-7C8F-ECE19144A427}"/>
              </a:ext>
            </a:extLst>
          </p:cNvPr>
          <p:cNvGrpSpPr/>
          <p:nvPr/>
        </p:nvGrpSpPr>
        <p:grpSpPr>
          <a:xfrm flipH="1">
            <a:off x="4379603" y="3557143"/>
            <a:ext cx="1446065" cy="1471114"/>
            <a:chOff x="4106105" y="4101038"/>
            <a:chExt cx="1073843" cy="1120682"/>
          </a:xfrm>
          <a:solidFill>
            <a:schemeClr val="bg1"/>
          </a:solidFill>
        </p:grpSpPr>
        <p:sp>
          <p:nvSpPr>
            <p:cNvPr id="24" name="Légende : flèche courbée 23">
              <a:extLst>
                <a:ext uri="{FF2B5EF4-FFF2-40B4-BE49-F238E27FC236}">
                  <a16:creationId xmlns:a16="http://schemas.microsoft.com/office/drawing/2014/main" id="{893F5BED-F462-EB6E-E393-20160E278ECA}"/>
                </a:ext>
              </a:extLst>
            </p:cNvPr>
            <p:cNvSpPr/>
            <p:nvPr/>
          </p:nvSpPr>
          <p:spPr>
            <a:xfrm rot="10800000">
              <a:off x="4106878" y="4101038"/>
              <a:ext cx="1073070" cy="1113370"/>
            </a:xfrm>
            <a:prstGeom prst="borderCallout2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1000">
                <a:solidFill>
                  <a:schemeClr val="tx1"/>
                </a:solidFill>
                <a:latin typeface="Consolas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2D7FD8E-9FF4-A105-3369-41217D1E6C3A}"/>
                </a:ext>
              </a:extLst>
            </p:cNvPr>
            <p:cNvSpPr txBox="1"/>
            <p:nvPr/>
          </p:nvSpPr>
          <p:spPr>
            <a:xfrm>
              <a:off x="4106105" y="4166643"/>
              <a:ext cx="1071997" cy="10550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b="1" dirty="0">
                  <a:solidFill>
                    <a:srgbClr val="FFC000"/>
                  </a:solidFill>
                  <a:latin typeface="Consolas"/>
                </a:rPr>
                <a:t>Mai 2024</a:t>
              </a:r>
              <a:r>
                <a:rPr lang="fr-FR" sz="1400" dirty="0">
                  <a:latin typeface="Consolas"/>
                </a:rPr>
                <a:t> : IBM dévoile un processeur de 1 121 </a:t>
              </a:r>
              <a:r>
                <a:rPr lang="fr-FR" sz="1400" dirty="0" err="1">
                  <a:latin typeface="Consolas"/>
                </a:rPr>
                <a:t>Qubits</a:t>
              </a:r>
              <a:endParaRPr lang="fr-FR" sz="1400" dirty="0">
                <a:latin typeface="Consolas"/>
              </a:endParaRPr>
            </a:p>
          </p:txBody>
        </p:sp>
      </p:grpSp>
      <p:sp>
        <p:nvSpPr>
          <p:cNvPr id="27" name="Légende : flèche courbée 26">
            <a:extLst>
              <a:ext uri="{FF2B5EF4-FFF2-40B4-BE49-F238E27FC236}">
                <a16:creationId xmlns:a16="http://schemas.microsoft.com/office/drawing/2014/main" id="{4E760743-8D25-38EF-451A-15996FBEDFE7}"/>
              </a:ext>
            </a:extLst>
          </p:cNvPr>
          <p:cNvSpPr/>
          <p:nvPr/>
        </p:nvSpPr>
        <p:spPr>
          <a:xfrm>
            <a:off x="6555841" y="1706681"/>
            <a:ext cx="1465246" cy="1281012"/>
          </a:xfrm>
          <a:prstGeom prst="borderCallout2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b="1" dirty="0">
                <a:solidFill>
                  <a:srgbClr val="00B0F0"/>
                </a:solidFill>
                <a:latin typeface="Consolas"/>
              </a:rPr>
              <a:t>Septembre 2024</a:t>
            </a:r>
            <a:r>
              <a:rPr lang="fr-FR" sz="1400" b="1" dirty="0">
                <a:solidFill>
                  <a:schemeClr val="accent2"/>
                </a:solidFill>
                <a:latin typeface="Consolas"/>
              </a:rPr>
              <a:t> 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: </a:t>
            </a:r>
            <a:r>
              <a:rPr lang="fr-FR" sz="1400" dirty="0" err="1">
                <a:solidFill>
                  <a:schemeClr val="tx1"/>
                </a:solidFill>
                <a:latin typeface="Consolas"/>
              </a:rPr>
              <a:t>Quandela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 s'implante au Québec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01F1E5D-76DE-6922-570F-FFA408AC8FA7}"/>
              </a:ext>
            </a:extLst>
          </p:cNvPr>
          <p:cNvGrpSpPr/>
          <p:nvPr/>
        </p:nvGrpSpPr>
        <p:grpSpPr>
          <a:xfrm flipH="1">
            <a:off x="6857974" y="3575638"/>
            <a:ext cx="1692278" cy="2073075"/>
            <a:chOff x="4106105" y="4097370"/>
            <a:chExt cx="1073843" cy="1780076"/>
          </a:xfrm>
        </p:grpSpPr>
        <p:sp>
          <p:nvSpPr>
            <p:cNvPr id="30" name="Légende : flèche courbée 29">
              <a:extLst>
                <a:ext uri="{FF2B5EF4-FFF2-40B4-BE49-F238E27FC236}">
                  <a16:creationId xmlns:a16="http://schemas.microsoft.com/office/drawing/2014/main" id="{D1BE6BC6-0373-BA98-F377-45A1A38CC30B}"/>
                </a:ext>
              </a:extLst>
            </p:cNvPr>
            <p:cNvSpPr/>
            <p:nvPr/>
          </p:nvSpPr>
          <p:spPr>
            <a:xfrm rot="10800000">
              <a:off x="4106878" y="4101038"/>
              <a:ext cx="1073070" cy="1776408"/>
            </a:xfrm>
            <a:prstGeom prst="borderCallout2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1000">
                <a:solidFill>
                  <a:schemeClr val="tx1"/>
                </a:solidFill>
                <a:latin typeface="Consolas"/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59D4DD7-D524-1FF2-BC10-C232B65B9B8B}"/>
                </a:ext>
              </a:extLst>
            </p:cNvPr>
            <p:cNvSpPr txBox="1"/>
            <p:nvPr/>
          </p:nvSpPr>
          <p:spPr>
            <a:xfrm>
              <a:off x="4106105" y="4097370"/>
              <a:ext cx="1071997" cy="155923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b="1" dirty="0">
                  <a:solidFill>
                    <a:srgbClr val="0070C0"/>
                  </a:solidFill>
                  <a:latin typeface="Consolas"/>
                </a:rPr>
                <a:t>Novembre 2024</a:t>
              </a:r>
              <a:r>
                <a:rPr lang="fr-FR" sz="1400" dirty="0">
                  <a:solidFill>
                    <a:srgbClr val="0070C0"/>
                  </a:solidFill>
                  <a:latin typeface="Consolas"/>
                </a:rPr>
                <a:t> </a:t>
              </a:r>
              <a:r>
                <a:rPr lang="fr-FR" sz="1400" dirty="0">
                  <a:latin typeface="Consolas"/>
                </a:rPr>
                <a:t>: Microsoft et </a:t>
              </a:r>
              <a:r>
                <a:rPr lang="fr-FR" sz="1400" dirty="0" err="1">
                  <a:latin typeface="Consolas"/>
                </a:rPr>
                <a:t>Atom</a:t>
              </a:r>
              <a:r>
                <a:rPr lang="fr-FR" sz="1400" dirty="0">
                  <a:latin typeface="Consolas"/>
                </a:rPr>
                <a:t> </a:t>
              </a:r>
              <a:r>
                <a:rPr lang="fr-FR" sz="1400" dirty="0" err="1">
                  <a:latin typeface="Consolas"/>
                </a:rPr>
                <a:t>Computing</a:t>
              </a:r>
              <a:r>
                <a:rPr lang="fr-FR" sz="1400" dirty="0">
                  <a:latin typeface="Consolas"/>
                </a:rPr>
                <a:t> annoncent le lancement d'un ordinateur quantique commercial</a:t>
              </a:r>
              <a:endParaRPr lang="fr-FR" sz="1400" dirty="0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D866D77F-3CA5-8265-F07A-34F089DAE65F}"/>
              </a:ext>
            </a:extLst>
          </p:cNvPr>
          <p:cNvGrpSpPr/>
          <p:nvPr/>
        </p:nvGrpSpPr>
        <p:grpSpPr>
          <a:xfrm flipH="1">
            <a:off x="9540393" y="3605866"/>
            <a:ext cx="1609177" cy="2065943"/>
            <a:chOff x="4106105" y="4146850"/>
            <a:chExt cx="1073843" cy="1789974"/>
          </a:xfrm>
        </p:grpSpPr>
        <p:sp>
          <p:nvSpPr>
            <p:cNvPr id="36" name="Légende : flèche courbée 35">
              <a:extLst>
                <a:ext uri="{FF2B5EF4-FFF2-40B4-BE49-F238E27FC236}">
                  <a16:creationId xmlns:a16="http://schemas.microsoft.com/office/drawing/2014/main" id="{49E6BC47-7B14-AA18-B107-393290DF168F}"/>
                </a:ext>
              </a:extLst>
            </p:cNvPr>
            <p:cNvSpPr/>
            <p:nvPr/>
          </p:nvSpPr>
          <p:spPr>
            <a:xfrm rot="10800000">
              <a:off x="4106878" y="4150519"/>
              <a:ext cx="1073070" cy="1786305"/>
            </a:xfrm>
            <a:prstGeom prst="borderCallout2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1000">
                <a:solidFill>
                  <a:schemeClr val="tx1"/>
                </a:solidFill>
                <a:latin typeface="Consolas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E68FABB-C86B-FE9C-B0FE-2EC9C72CCE8E}"/>
                </a:ext>
              </a:extLst>
            </p:cNvPr>
            <p:cNvSpPr txBox="1"/>
            <p:nvPr/>
          </p:nvSpPr>
          <p:spPr>
            <a:xfrm>
              <a:off x="4106105" y="4146850"/>
              <a:ext cx="1071997" cy="15733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b="1" dirty="0">
                  <a:solidFill>
                    <a:srgbClr val="002060"/>
                  </a:solidFill>
                  <a:latin typeface="Consolas"/>
                </a:rPr>
                <a:t>Janvier 2025</a:t>
              </a:r>
              <a:r>
                <a:rPr lang="fr-FR" sz="1400" b="1" dirty="0">
                  <a:solidFill>
                    <a:schemeClr val="accent2"/>
                  </a:solidFill>
                  <a:latin typeface="Consolas"/>
                </a:rPr>
                <a:t> </a:t>
              </a:r>
              <a:r>
                <a:rPr lang="fr-FR" sz="1400" dirty="0">
                  <a:latin typeface="Consolas"/>
                </a:rPr>
                <a:t>: </a:t>
              </a:r>
              <a:r>
                <a:rPr lang="fr-FR" sz="1400" dirty="0" err="1">
                  <a:latin typeface="Consolas"/>
                </a:rPr>
                <a:t>ZuriQ</a:t>
              </a:r>
              <a:r>
                <a:rPr lang="fr-FR" sz="1400" dirty="0">
                  <a:latin typeface="Consolas"/>
                </a:rPr>
                <a:t> fondée par des chercheurs  de l'ETH Zurich. Développe un ordinateur quantique 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F410580D-D806-0D02-58A5-ED8EB3EF2EBC}"/>
              </a:ext>
            </a:extLst>
          </p:cNvPr>
          <p:cNvGrpSpPr/>
          <p:nvPr/>
        </p:nvGrpSpPr>
        <p:grpSpPr>
          <a:xfrm>
            <a:off x="11433669" y="2852318"/>
            <a:ext cx="415639" cy="1207392"/>
            <a:chOff x="1714376" y="2887779"/>
            <a:chExt cx="415639" cy="1207392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31714718-3F63-95C3-5FE4-39D90D2ACFD2}"/>
                </a:ext>
              </a:extLst>
            </p:cNvPr>
            <p:cNvSpPr txBox="1"/>
            <p:nvPr/>
          </p:nvSpPr>
          <p:spPr>
            <a:xfrm rot="5400000">
              <a:off x="1324093" y="3306809"/>
              <a:ext cx="12073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Frise</a:t>
              </a:r>
              <a:endParaRPr lang="fr-FR"/>
            </a:p>
          </p:txBody>
        </p:sp>
        <p:pic>
          <p:nvPicPr>
            <p:cNvPr id="50" name="Graphique 49" descr="Rythme cardiaque avec un remplissage uni">
              <a:extLst>
                <a:ext uri="{FF2B5EF4-FFF2-40B4-BE49-F238E27FC236}">
                  <a16:creationId xmlns:a16="http://schemas.microsoft.com/office/drawing/2014/main" id="{030DB6AD-AD26-A18F-2B61-345D9CEE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742087" y="3544165"/>
              <a:ext cx="360218" cy="415639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2237FFF-78AD-1E0B-25CC-E792CC21BDD0}"/>
              </a:ext>
            </a:extLst>
          </p:cNvPr>
          <p:cNvGrpSpPr/>
          <p:nvPr/>
        </p:nvGrpSpPr>
        <p:grpSpPr>
          <a:xfrm>
            <a:off x="1037154" y="2214844"/>
            <a:ext cx="369332" cy="1060585"/>
            <a:chOff x="1080084" y="2214844"/>
            <a:chExt cx="369332" cy="106058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2588AC13-B27E-0189-1A0D-E3201D6C6B25}"/>
                </a:ext>
              </a:extLst>
            </p:cNvPr>
            <p:cNvSpPr txBox="1"/>
            <p:nvPr/>
          </p:nvSpPr>
          <p:spPr>
            <a:xfrm rot="5400000">
              <a:off x="735275" y="2559653"/>
              <a:ext cx="1058950" cy="369332"/>
            </a:xfrm>
            <a:prstGeom prst="rect">
              <a:avLst/>
            </a:prstGeom>
            <a:grp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Défis</a:t>
              </a:r>
            </a:p>
          </p:txBody>
        </p:sp>
        <p:pic>
          <p:nvPicPr>
            <p:cNvPr id="54" name="Graphique 53" descr="Mille avec un remplissage uni">
              <a:extLst>
                <a:ext uri="{FF2B5EF4-FFF2-40B4-BE49-F238E27FC236}">
                  <a16:creationId xmlns:a16="http://schemas.microsoft.com/office/drawing/2014/main" id="{40063CA6-6FDC-D152-F358-B3E38E32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114263" y="2964937"/>
              <a:ext cx="323670" cy="297314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F30B0BA-76F7-BE9B-AE5A-856240BCED85}"/>
              </a:ext>
            </a:extLst>
          </p:cNvPr>
          <p:cNvGrpSpPr/>
          <p:nvPr/>
        </p:nvGrpSpPr>
        <p:grpSpPr>
          <a:xfrm>
            <a:off x="437053" y="1424338"/>
            <a:ext cx="369332" cy="1249096"/>
            <a:chOff x="437053" y="1424338"/>
            <a:chExt cx="369332" cy="124909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F1F050C-01F3-E8FB-033F-EEEE207298AB}"/>
                </a:ext>
              </a:extLst>
            </p:cNvPr>
            <p:cNvSpPr txBox="1"/>
            <p:nvPr/>
          </p:nvSpPr>
          <p:spPr>
            <a:xfrm rot="5400000">
              <a:off x="72451" y="1788940"/>
              <a:ext cx="10985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Sources</a:t>
              </a:r>
            </a:p>
          </p:txBody>
        </p:sp>
        <p:pic>
          <p:nvPicPr>
            <p:cNvPr id="20" name="Graphique 19" descr="Boussole avec un remplissage uni">
              <a:extLst>
                <a:ext uri="{FF2B5EF4-FFF2-40B4-BE49-F238E27FC236}">
                  <a16:creationId xmlns:a16="http://schemas.microsoft.com/office/drawing/2014/main" id="{AC8DFA63-34EF-2DAF-AD85-9483F07A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497846" y="2437969"/>
              <a:ext cx="238857" cy="232074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471DA6BA-E526-72BE-66B8-ACA190C81BBF}"/>
              </a:ext>
            </a:extLst>
          </p:cNvPr>
          <p:cNvSpPr txBox="1"/>
          <p:nvPr/>
        </p:nvSpPr>
        <p:spPr>
          <a:xfrm>
            <a:off x="6777858" y="6453823"/>
            <a:ext cx="50544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Rage Italic"/>
              </a:rPr>
              <a:t>Les sources mentionné dans la diapo 4</a:t>
            </a:r>
          </a:p>
        </p:txBody>
      </p:sp>
      <p:sp>
        <p:nvSpPr>
          <p:cNvPr id="38" name="Légende : flèche courbée 37">
            <a:extLst>
              <a:ext uri="{FF2B5EF4-FFF2-40B4-BE49-F238E27FC236}">
                <a16:creationId xmlns:a16="http://schemas.microsoft.com/office/drawing/2014/main" id="{7591AA45-2ABE-59B3-D5AD-8AE6CFB93224}"/>
              </a:ext>
            </a:extLst>
          </p:cNvPr>
          <p:cNvSpPr/>
          <p:nvPr/>
        </p:nvSpPr>
        <p:spPr>
          <a:xfrm>
            <a:off x="9915116" y="1629307"/>
            <a:ext cx="1358762" cy="1333745"/>
          </a:xfrm>
          <a:prstGeom prst="borderCallout2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b="1" dirty="0">
                <a:solidFill>
                  <a:srgbClr val="7030A0"/>
                </a:solidFill>
                <a:latin typeface="Consolas"/>
              </a:rPr>
              <a:t>Février 2025</a:t>
            </a:r>
            <a:r>
              <a:rPr lang="fr-FR" sz="1400" dirty="0">
                <a:solidFill>
                  <a:schemeClr val="tx1"/>
                </a:solidFill>
                <a:latin typeface="Consolas"/>
              </a:rPr>
              <a:t> : Microsoft annonce la puce Majorana 1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E236D08-0306-DFFC-7621-4E54678D756B}"/>
              </a:ext>
            </a:extLst>
          </p:cNvPr>
          <p:cNvGrpSpPr/>
          <p:nvPr/>
        </p:nvGrpSpPr>
        <p:grpSpPr>
          <a:xfrm>
            <a:off x="11822307" y="3570610"/>
            <a:ext cx="375632" cy="980856"/>
            <a:chOff x="11822307" y="3570610"/>
            <a:chExt cx="375632" cy="980856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260F8CC-5280-561C-DA5A-161112742CF6}"/>
                </a:ext>
              </a:extLst>
            </p:cNvPr>
            <p:cNvSpPr txBox="1"/>
            <p:nvPr/>
          </p:nvSpPr>
          <p:spPr>
            <a:xfrm rot="5400000">
              <a:off x="11665523" y="3727394"/>
              <a:ext cx="6828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Intro</a:t>
              </a:r>
            </a:p>
          </p:txBody>
        </p:sp>
        <p:pic>
          <p:nvPicPr>
            <p:cNvPr id="42" name="Graphique 41" descr="Blogue avec un remplissage uni">
              <a:extLst>
                <a:ext uri="{FF2B5EF4-FFF2-40B4-BE49-F238E27FC236}">
                  <a16:creationId xmlns:a16="http://schemas.microsoft.com/office/drawing/2014/main" id="{D19FA7A2-4608-928A-E68B-6DF9872C7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11857141" y="4210668"/>
              <a:ext cx="306038" cy="37555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Modèle 3D 44" descr="Punaise">
                <a:extLst>
                  <a:ext uri="{FF2B5EF4-FFF2-40B4-BE49-F238E27FC236}">
                    <a16:creationId xmlns:a16="http://schemas.microsoft.com/office/drawing/2014/main" id="{6DF5CE2A-DE11-9757-8484-9C69607D3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5711163"/>
                  </p:ext>
                </p:extLst>
              </p:nvPr>
            </p:nvGraphicFramePr>
            <p:xfrm rot="18721613">
              <a:off x="2309527" y="2863188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Modèle 3D 44" descr="Punaise">
                <a:extLst>
                  <a:ext uri="{FF2B5EF4-FFF2-40B4-BE49-F238E27FC236}">
                    <a16:creationId xmlns:a16="http://schemas.microsoft.com/office/drawing/2014/main" id="{6DF5CE2A-DE11-9757-8484-9C69607D3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2309527" y="2863188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Modèle 3D 46" descr="Punaise">
                <a:extLst>
                  <a:ext uri="{FF2B5EF4-FFF2-40B4-BE49-F238E27FC236}">
                    <a16:creationId xmlns:a16="http://schemas.microsoft.com/office/drawing/2014/main" id="{0FDFA97F-FF50-F0D1-00E7-BE0E6E7B8B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7173828"/>
                  </p:ext>
                </p:extLst>
              </p:nvPr>
            </p:nvGraphicFramePr>
            <p:xfrm rot="18721613">
              <a:off x="3558513" y="3103336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Modèle 3D 46" descr="Punaise">
                <a:extLst>
                  <a:ext uri="{FF2B5EF4-FFF2-40B4-BE49-F238E27FC236}">
                    <a16:creationId xmlns:a16="http://schemas.microsoft.com/office/drawing/2014/main" id="{0FDFA97F-FF50-F0D1-00E7-BE0E6E7B8B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3558513" y="3103336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Modèle 3D 51" descr="Punaise">
                <a:extLst>
                  <a:ext uri="{FF2B5EF4-FFF2-40B4-BE49-F238E27FC236}">
                    <a16:creationId xmlns:a16="http://schemas.microsoft.com/office/drawing/2014/main" id="{B95820DF-C52E-BFE4-2B0E-F8881C81C2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2855181"/>
                  </p:ext>
                </p:extLst>
              </p:nvPr>
            </p:nvGraphicFramePr>
            <p:xfrm rot="18721613">
              <a:off x="5725451" y="2864755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Modèle 3D 51" descr="Punaise">
                <a:extLst>
                  <a:ext uri="{FF2B5EF4-FFF2-40B4-BE49-F238E27FC236}">
                    <a16:creationId xmlns:a16="http://schemas.microsoft.com/office/drawing/2014/main" id="{B95820DF-C52E-BFE4-2B0E-F8881C81C2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5725451" y="2864755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Modèle 3D 58" descr="Punaise">
                <a:extLst>
                  <a:ext uri="{FF2B5EF4-FFF2-40B4-BE49-F238E27FC236}">
                    <a16:creationId xmlns:a16="http://schemas.microsoft.com/office/drawing/2014/main" id="{6A42C45A-AF29-BFD2-719A-01646CB882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8453207"/>
                  </p:ext>
                </p:extLst>
              </p:nvPr>
            </p:nvGraphicFramePr>
            <p:xfrm rot="18721613">
              <a:off x="5963311" y="3122885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Modèle 3D 58" descr="Punaise">
                <a:extLst>
                  <a:ext uri="{FF2B5EF4-FFF2-40B4-BE49-F238E27FC236}">
                    <a16:creationId xmlns:a16="http://schemas.microsoft.com/office/drawing/2014/main" id="{6A42C45A-AF29-BFD2-719A-01646CB882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5963311" y="3122885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Modèle 3D 60" descr="Punaise">
                <a:extLst>
                  <a:ext uri="{FF2B5EF4-FFF2-40B4-BE49-F238E27FC236}">
                    <a16:creationId xmlns:a16="http://schemas.microsoft.com/office/drawing/2014/main" id="{014DE06A-EBF7-8A31-A461-23939468BE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148774"/>
                  </p:ext>
                </p:extLst>
              </p:nvPr>
            </p:nvGraphicFramePr>
            <p:xfrm rot="18721613">
              <a:off x="9141374" y="2853993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Modèle 3D 60" descr="Punaise">
                <a:extLst>
                  <a:ext uri="{FF2B5EF4-FFF2-40B4-BE49-F238E27FC236}">
                    <a16:creationId xmlns:a16="http://schemas.microsoft.com/office/drawing/2014/main" id="{014DE06A-EBF7-8A31-A461-23939468BE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9141374" y="2853993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3" name="Modèle 3D 62" descr="Punaise">
                <a:extLst>
                  <a:ext uri="{FF2B5EF4-FFF2-40B4-BE49-F238E27FC236}">
                    <a16:creationId xmlns:a16="http://schemas.microsoft.com/office/drawing/2014/main" id="{9C700F6E-F9BD-2E52-5C6A-E0146A7C21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9226002"/>
                  </p:ext>
                </p:extLst>
              </p:nvPr>
            </p:nvGraphicFramePr>
            <p:xfrm rot="18721613">
              <a:off x="8639109" y="3097279"/>
              <a:ext cx="233300" cy="458556"/>
            </p:xfrm>
            <a:graphic>
              <a:graphicData uri="http://schemas.microsoft.com/office/drawing/2017/model3d">
                <am3d:model3d r:embed="rId10">
                  <am3d:spPr>
                    <a:xfrm rot="18721613">
                      <a:off x="0" y="0"/>
                      <a:ext cx="233300" cy="458556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72486" ay="-395709" az="-87601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8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3" name="Modèle 3D 62" descr="Punaise">
                <a:extLst>
                  <a:ext uri="{FF2B5EF4-FFF2-40B4-BE49-F238E27FC236}">
                    <a16:creationId xmlns:a16="http://schemas.microsoft.com/office/drawing/2014/main" id="{9C700F6E-F9BD-2E52-5C6A-E0146A7C2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721613">
                <a:off x="8639109" y="3097279"/>
                <a:ext cx="233300" cy="45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4" name="Modèle 3D 63" descr="Horloge murale - Blanche">
                <a:extLst>
                  <a:ext uri="{FF2B5EF4-FFF2-40B4-BE49-F238E27FC236}">
                    <a16:creationId xmlns:a16="http://schemas.microsoft.com/office/drawing/2014/main" id="{75C70ED3-7BF1-3D12-182D-B4D823923F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170863"/>
                  </p:ext>
                </p:extLst>
              </p:nvPr>
            </p:nvGraphicFramePr>
            <p:xfrm>
              <a:off x="1695552" y="4748610"/>
              <a:ext cx="1374703" cy="184228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74703" cy="1842289"/>
                    </a:xfrm>
                    <a:prstGeom prst="rect">
                      <a:avLst/>
                    </a:prstGeom>
                  </am3d:spPr>
                  <am3d:camera>
                    <am3d:pos x="0" y="0" z="665138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18644" d="1000000"/>
                    <am3d:preTrans dx="187" dy="-17969621" dz="131846"/>
                    <am3d:scale>
                      <am3d:sx n="1000000" d="1000000"/>
                      <am3d:sy n="1000000" d="1000000"/>
                      <am3d:sz n="1000000" d="1000000"/>
                    </am3d:scale>
                    <am3d:rot ax="-2794293" ay="2621797" az="-216734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6652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4" name="Modèle 3D 63" descr="Horloge murale - Blanche">
                <a:extLst>
                  <a:ext uri="{FF2B5EF4-FFF2-40B4-BE49-F238E27FC236}">
                    <a16:creationId xmlns:a16="http://schemas.microsoft.com/office/drawing/2014/main" id="{75C70ED3-7BF1-3D12-182D-B4D823923F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5552" y="4748610"/>
                <a:ext cx="1374703" cy="18422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6660A3E9-72C3-4B09-BC18-261D15F383D6}"/>
              </a:ext>
            </a:extLst>
          </p:cNvPr>
          <p:cNvSpPr/>
          <p:nvPr/>
        </p:nvSpPr>
        <p:spPr>
          <a:xfrm>
            <a:off x="2934658" y="5799954"/>
            <a:ext cx="191209" cy="1939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93D99EA-D151-611B-0565-7EAE33C45CEE}"/>
              </a:ext>
            </a:extLst>
          </p:cNvPr>
          <p:cNvSpPr/>
          <p:nvPr/>
        </p:nvSpPr>
        <p:spPr>
          <a:xfrm>
            <a:off x="2934657" y="6158093"/>
            <a:ext cx="191209" cy="19392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86B0CFF-C05F-529F-ADA1-04A5C7B95033}"/>
              </a:ext>
            </a:extLst>
          </p:cNvPr>
          <p:cNvSpPr/>
          <p:nvPr/>
        </p:nvSpPr>
        <p:spPr>
          <a:xfrm>
            <a:off x="4247963" y="5808887"/>
            <a:ext cx="191209" cy="1939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CA4A1E-E006-25D0-D91D-101A619F8337}"/>
              </a:ext>
            </a:extLst>
          </p:cNvPr>
          <p:cNvSpPr/>
          <p:nvPr/>
        </p:nvSpPr>
        <p:spPr>
          <a:xfrm>
            <a:off x="4252100" y="6144691"/>
            <a:ext cx="191209" cy="1939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064559-CC6E-7769-7A90-41908C6840DC}"/>
              </a:ext>
            </a:extLst>
          </p:cNvPr>
          <p:cNvSpPr/>
          <p:nvPr/>
        </p:nvSpPr>
        <p:spPr>
          <a:xfrm>
            <a:off x="6777858" y="5839181"/>
            <a:ext cx="191209" cy="193924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8AFBC2-7C83-291B-A318-9908E817EA80}"/>
              </a:ext>
            </a:extLst>
          </p:cNvPr>
          <p:cNvSpPr txBox="1"/>
          <p:nvPr/>
        </p:nvSpPr>
        <p:spPr>
          <a:xfrm>
            <a:off x="3062675" y="5743062"/>
            <a:ext cx="1207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 err="1"/>
              <a:t>Securities.io</a:t>
            </a:r>
            <a:endParaRPr lang="en-001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565B45-C41C-3985-D78B-E1463AC4C1F7}"/>
              </a:ext>
            </a:extLst>
          </p:cNvPr>
          <p:cNvSpPr txBox="1"/>
          <p:nvPr/>
        </p:nvSpPr>
        <p:spPr>
          <a:xfrm>
            <a:off x="3073175" y="6096488"/>
            <a:ext cx="1230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 err="1"/>
              <a:t>Securities.io</a:t>
            </a:r>
            <a:endParaRPr lang="en-001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DE5BDC-AFCF-90B8-E9B9-A7E31F4C1A5C}"/>
              </a:ext>
            </a:extLst>
          </p:cNvPr>
          <p:cNvSpPr txBox="1"/>
          <p:nvPr/>
        </p:nvSpPr>
        <p:spPr>
          <a:xfrm>
            <a:off x="4428769" y="5769071"/>
            <a:ext cx="2273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/>
              <a:t>Le monde – Juliette Garnier</a:t>
            </a:r>
            <a:endParaRPr lang="en-001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BEAE19-3875-EA10-0D93-6D9010BF956C}"/>
              </a:ext>
            </a:extLst>
          </p:cNvPr>
          <p:cNvSpPr txBox="1"/>
          <p:nvPr/>
        </p:nvSpPr>
        <p:spPr>
          <a:xfrm>
            <a:off x="4401957" y="6097578"/>
            <a:ext cx="22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 err="1"/>
              <a:t>Cimbcc</a:t>
            </a:r>
            <a:r>
              <a:rPr lang="fr-FR" sz="1400" dirty="0"/>
              <a:t> – Claude Lafleur</a:t>
            </a:r>
            <a:endParaRPr lang="en-001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82B919-DBEA-C1B9-2F43-22EC48D0838C}"/>
              </a:ext>
            </a:extLst>
          </p:cNvPr>
          <p:cNvSpPr txBox="1"/>
          <p:nvPr/>
        </p:nvSpPr>
        <p:spPr>
          <a:xfrm>
            <a:off x="6933557" y="5783897"/>
            <a:ext cx="260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 err="1"/>
              <a:t>Oezratty</a:t>
            </a:r>
            <a:r>
              <a:rPr lang="fr-FR" sz="1400" dirty="0"/>
              <a:t> – Olivier Ezratty</a:t>
            </a:r>
            <a:endParaRPr lang="en-001" sz="14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A24BF24-EEAA-27E5-8F18-6B6F09A23E27}"/>
              </a:ext>
            </a:extLst>
          </p:cNvPr>
          <p:cNvSpPr/>
          <p:nvPr/>
        </p:nvSpPr>
        <p:spPr>
          <a:xfrm>
            <a:off x="6777858" y="6167470"/>
            <a:ext cx="191209" cy="19392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00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3625856-014F-3869-27B7-7784B98B2017}"/>
              </a:ext>
            </a:extLst>
          </p:cNvPr>
          <p:cNvSpPr txBox="1"/>
          <p:nvPr/>
        </p:nvSpPr>
        <p:spPr>
          <a:xfrm>
            <a:off x="6988843" y="6106987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400" dirty="0"/>
              <a:t>Wikipedia</a:t>
            </a:r>
            <a:endParaRPr lang="en-001" sz="1400" dirty="0"/>
          </a:p>
        </p:txBody>
      </p:sp>
    </p:spTree>
    <p:extLst>
      <p:ext uri="{BB962C8B-B14F-4D97-AF65-F5344CB8AC3E}">
        <p14:creationId xmlns:p14="http://schemas.microsoft.com/office/powerpoint/2010/main" val="5158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713AF-516A-4829-D638-F5AC36921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FA827B52-25D4-571A-F44F-646DF01BB248}"/>
              </a:ext>
            </a:extLst>
          </p:cNvPr>
          <p:cNvGrpSpPr/>
          <p:nvPr/>
        </p:nvGrpSpPr>
        <p:grpSpPr>
          <a:xfrm>
            <a:off x="-84726" y="-5355"/>
            <a:ext cx="12276782" cy="6867238"/>
            <a:chOff x="-858420" y="-5355"/>
            <a:chExt cx="12276782" cy="6867238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4A2AF5CF-A6C4-4520-E349-4F30592F1296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BCC009A-1D15-929B-EED1-A56650DE0807}"/>
                </a:ext>
              </a:extLst>
            </p:cNvPr>
            <p:cNvSpPr/>
            <p:nvPr/>
          </p:nvSpPr>
          <p:spPr>
            <a:xfrm>
              <a:off x="10778325" y="3437961"/>
              <a:ext cx="640037" cy="131152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41A08AE-03A0-9C32-4CA8-464D152F8D40}"/>
              </a:ext>
            </a:extLst>
          </p:cNvPr>
          <p:cNvGrpSpPr/>
          <p:nvPr/>
        </p:nvGrpSpPr>
        <p:grpSpPr>
          <a:xfrm>
            <a:off x="-369374" y="-5356"/>
            <a:ext cx="12265409" cy="6867238"/>
            <a:chOff x="-858420" y="-5355"/>
            <a:chExt cx="12265409" cy="6867238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EBF5EF1-2797-0CCF-1F64-E9499526C464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A88E515-DC2E-55BC-2CF1-14A6D9792710}"/>
                </a:ext>
              </a:extLst>
            </p:cNvPr>
            <p:cNvSpPr/>
            <p:nvPr/>
          </p:nvSpPr>
          <p:spPr>
            <a:xfrm>
              <a:off x="10766952" y="2766947"/>
              <a:ext cx="640037" cy="13115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2A3CC9E-287A-474B-1675-C8855425524F}"/>
              </a:ext>
            </a:extLst>
          </p:cNvPr>
          <p:cNvGrpSpPr/>
          <p:nvPr/>
        </p:nvGrpSpPr>
        <p:grpSpPr>
          <a:xfrm>
            <a:off x="-1280055" y="-5357"/>
            <a:ext cx="12750318" cy="6867238"/>
            <a:chOff x="-858420" y="-5355"/>
            <a:chExt cx="12265409" cy="686723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A6B31F81-D96F-9A1B-7D02-42A5E31C944F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DE3FE82-45FF-5534-0270-87C64D1BD4FB}"/>
                </a:ext>
              </a:extLst>
            </p:cNvPr>
            <p:cNvSpPr/>
            <p:nvPr/>
          </p:nvSpPr>
          <p:spPr>
            <a:xfrm>
              <a:off x="10766952" y="2107305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4A30347-1A65-F774-6454-A28F4BC86270}"/>
              </a:ext>
            </a:extLst>
          </p:cNvPr>
          <p:cNvGrpSpPr/>
          <p:nvPr/>
        </p:nvGrpSpPr>
        <p:grpSpPr>
          <a:xfrm>
            <a:off x="-11435435" y="-5358"/>
            <a:ext cx="12265409" cy="6867238"/>
            <a:chOff x="-858420" y="-5355"/>
            <a:chExt cx="12265409" cy="6867238"/>
          </a:xfrm>
          <a:solidFill>
            <a:schemeClr val="accent6">
              <a:lumMod val="75000"/>
            </a:schemeClr>
          </a:solidFill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4F4B3F1-3407-00E0-BFC4-356ADFA2E4C2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9B5D0DEC-3F30-2B74-81C8-3EA2BF5AEA2D}"/>
                </a:ext>
              </a:extLst>
            </p:cNvPr>
            <p:cNvSpPr/>
            <p:nvPr/>
          </p:nvSpPr>
          <p:spPr>
            <a:xfrm>
              <a:off x="10766952" y="1447663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2B1EBE3-E199-9C01-41B7-9D9ED9FAFB35}"/>
              </a:ext>
            </a:extLst>
          </p:cNvPr>
          <p:cNvGrpSpPr/>
          <p:nvPr/>
        </p:nvGrpSpPr>
        <p:grpSpPr>
          <a:xfrm>
            <a:off x="11433669" y="2852318"/>
            <a:ext cx="415639" cy="1207392"/>
            <a:chOff x="1714376" y="2887779"/>
            <a:chExt cx="415639" cy="120739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73DADAA-177A-51AB-E47F-261F8FA9E2F3}"/>
                </a:ext>
              </a:extLst>
            </p:cNvPr>
            <p:cNvSpPr txBox="1"/>
            <p:nvPr/>
          </p:nvSpPr>
          <p:spPr>
            <a:xfrm rot="5400000">
              <a:off x="1324093" y="3306809"/>
              <a:ext cx="12073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Frise</a:t>
              </a:r>
              <a:endParaRPr lang="fr-FR"/>
            </a:p>
          </p:txBody>
        </p:sp>
        <p:pic>
          <p:nvPicPr>
            <p:cNvPr id="20" name="Graphique 19" descr="Rythme cardiaque avec un remplissage uni">
              <a:extLst>
                <a:ext uri="{FF2B5EF4-FFF2-40B4-BE49-F238E27FC236}">
                  <a16:creationId xmlns:a16="http://schemas.microsoft.com/office/drawing/2014/main" id="{6D20181B-854B-5F74-EC8C-475363F56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742087" y="3544165"/>
              <a:ext cx="360218" cy="415639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B3100EE-44A3-F1D6-02E5-F1A18C6DED4D}"/>
              </a:ext>
            </a:extLst>
          </p:cNvPr>
          <p:cNvGrpSpPr/>
          <p:nvPr/>
        </p:nvGrpSpPr>
        <p:grpSpPr>
          <a:xfrm>
            <a:off x="11104140" y="2171914"/>
            <a:ext cx="369332" cy="1060585"/>
            <a:chOff x="1080084" y="2214844"/>
            <a:chExt cx="369332" cy="106058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A2B0255-8A8C-0222-80EB-8F2E5DA0BD27}"/>
                </a:ext>
              </a:extLst>
            </p:cNvPr>
            <p:cNvSpPr txBox="1"/>
            <p:nvPr/>
          </p:nvSpPr>
          <p:spPr>
            <a:xfrm rot="5400000">
              <a:off x="735275" y="2559653"/>
              <a:ext cx="10589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Défis</a:t>
              </a:r>
            </a:p>
          </p:txBody>
        </p:sp>
        <p:pic>
          <p:nvPicPr>
            <p:cNvPr id="24" name="Graphique 23" descr="Mille avec un remplissage uni">
              <a:extLst>
                <a:ext uri="{FF2B5EF4-FFF2-40B4-BE49-F238E27FC236}">
                  <a16:creationId xmlns:a16="http://schemas.microsoft.com/office/drawing/2014/main" id="{CD2E11BE-4412-4441-7370-1FBD904A7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114263" y="2964937"/>
              <a:ext cx="323670" cy="297314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7D8DFBB-0BA9-F364-2F93-EE4FE382160E}"/>
              </a:ext>
            </a:extLst>
          </p:cNvPr>
          <p:cNvGrpSpPr/>
          <p:nvPr/>
        </p:nvGrpSpPr>
        <p:grpSpPr>
          <a:xfrm>
            <a:off x="437053" y="1424338"/>
            <a:ext cx="369332" cy="1249096"/>
            <a:chOff x="437053" y="1424338"/>
            <a:chExt cx="369332" cy="1249096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1FBFFE2-E22A-D50F-E2A1-DC7300CBF374}"/>
                </a:ext>
              </a:extLst>
            </p:cNvPr>
            <p:cNvSpPr txBox="1"/>
            <p:nvPr/>
          </p:nvSpPr>
          <p:spPr>
            <a:xfrm rot="5400000">
              <a:off x="72451" y="1788940"/>
              <a:ext cx="10985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Sources</a:t>
              </a:r>
            </a:p>
          </p:txBody>
        </p:sp>
        <p:pic>
          <p:nvPicPr>
            <p:cNvPr id="28" name="Graphique 27" descr="Boussole avec un remplissage uni">
              <a:extLst>
                <a:ext uri="{FF2B5EF4-FFF2-40B4-BE49-F238E27FC236}">
                  <a16:creationId xmlns:a16="http://schemas.microsoft.com/office/drawing/2014/main" id="{DF15EAF7-ADC3-E5B4-6624-F7635539D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497846" y="2437969"/>
              <a:ext cx="238857" cy="232074"/>
            </a:xfrm>
            <a:prstGeom prst="rect">
              <a:avLst/>
            </a:prstGeom>
          </p:spPr>
        </p:pic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3A9DE2E7-804C-FBDB-78F9-7A4435B76B99}"/>
              </a:ext>
            </a:extLst>
          </p:cNvPr>
          <p:cNvSpPr txBox="1"/>
          <p:nvPr/>
        </p:nvSpPr>
        <p:spPr>
          <a:xfrm>
            <a:off x="2177768" y="289384"/>
            <a:ext cx="79623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i="1">
                <a:latin typeface="Rage Italic"/>
              </a:rPr>
              <a:t>Défis et perceptives </a:t>
            </a:r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663996D-FAAE-25AE-392C-A5279842EBF8}"/>
              </a:ext>
            </a:extLst>
          </p:cNvPr>
          <p:cNvSpPr txBox="1"/>
          <p:nvPr/>
        </p:nvSpPr>
        <p:spPr>
          <a:xfrm>
            <a:off x="2527053" y="1536212"/>
            <a:ext cx="35707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Consolas"/>
              </a:rPr>
              <a:t>Applications / utilisation : Cryptographie, IA, modélisation moléculaire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C3C283A-2B98-7E58-3531-ECFC8D9CD595}"/>
              </a:ext>
            </a:extLst>
          </p:cNvPr>
          <p:cNvSpPr txBox="1"/>
          <p:nvPr/>
        </p:nvSpPr>
        <p:spPr>
          <a:xfrm>
            <a:off x="7127807" y="3132099"/>
            <a:ext cx="302440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Consolas"/>
              </a:rPr>
              <a:t>Défis : </a:t>
            </a:r>
            <a:endParaRPr lang="fr-FR" sz="1600"/>
          </a:p>
          <a:p>
            <a:r>
              <a:rPr lang="fr-FR" sz="1600">
                <a:latin typeface="Consolas"/>
              </a:rPr>
              <a:t>Stabilité des Qubits, correction d'erreurs, accès aux technologies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CA5A4DB-0B11-7725-6CFC-4D8CB452FE39}"/>
              </a:ext>
            </a:extLst>
          </p:cNvPr>
          <p:cNvSpPr txBox="1"/>
          <p:nvPr/>
        </p:nvSpPr>
        <p:spPr>
          <a:xfrm>
            <a:off x="3188506" y="4682851"/>
            <a:ext cx="302440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Consolas"/>
              </a:rPr>
              <a:t>L'Europe dans la course : </a:t>
            </a:r>
          </a:p>
          <a:p>
            <a:r>
              <a:rPr lang="fr-FR" sz="1600">
                <a:latin typeface="Consolas"/>
              </a:rPr>
              <a:t>La start-up française C12, stratégies d'investissements 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D42FEB9-C8C1-3448-12EA-78C9A106C110}"/>
              </a:ext>
            </a:extLst>
          </p:cNvPr>
          <p:cNvGrpSpPr/>
          <p:nvPr/>
        </p:nvGrpSpPr>
        <p:grpSpPr>
          <a:xfrm>
            <a:off x="11811575" y="3538413"/>
            <a:ext cx="375632" cy="980856"/>
            <a:chOff x="11822307" y="3570610"/>
            <a:chExt cx="375632" cy="98085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C70AC1A-6417-EE60-B6D2-FA6E2399B806}"/>
                </a:ext>
              </a:extLst>
            </p:cNvPr>
            <p:cNvSpPr txBox="1"/>
            <p:nvPr/>
          </p:nvSpPr>
          <p:spPr>
            <a:xfrm rot="5400000">
              <a:off x="11665523" y="3727394"/>
              <a:ext cx="6828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Intro</a:t>
              </a:r>
            </a:p>
          </p:txBody>
        </p:sp>
        <p:pic>
          <p:nvPicPr>
            <p:cNvPr id="22" name="Graphique 21" descr="Blogue avec un remplissage uni">
              <a:extLst>
                <a:ext uri="{FF2B5EF4-FFF2-40B4-BE49-F238E27FC236}">
                  <a16:creationId xmlns:a16="http://schemas.microsoft.com/office/drawing/2014/main" id="{AA699E62-1D39-F988-5162-89E7FB0FC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11857141" y="4210668"/>
              <a:ext cx="306038" cy="37555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Modèle 3D 29" descr="Montgolfière">
                <a:extLst>
                  <a:ext uri="{FF2B5EF4-FFF2-40B4-BE49-F238E27FC236}">
                    <a16:creationId xmlns:a16="http://schemas.microsoft.com/office/drawing/2014/main" id="{5FA5E8FB-0F47-61FD-D68A-75FBAF9089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6666869"/>
                  </p:ext>
                </p:extLst>
              </p:nvPr>
            </p:nvGraphicFramePr>
            <p:xfrm>
              <a:off x="1573939" y="1191865"/>
              <a:ext cx="929525" cy="133100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29525" cy="1331009"/>
                    </a:xfrm>
                    <a:prstGeom prst="rect">
                      <a:avLst/>
                    </a:prstGeom>
                  </am3d:spPr>
                  <am3d:camera>
                    <am3d:pos x="0" y="0" z="673506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96236" d="1000000"/>
                    <am3d:preTrans dx="51777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634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Modèle 3D 29" descr="Montgolfière">
                <a:extLst>
                  <a:ext uri="{FF2B5EF4-FFF2-40B4-BE49-F238E27FC236}">
                    <a16:creationId xmlns:a16="http://schemas.microsoft.com/office/drawing/2014/main" id="{5FA5E8FB-0F47-61FD-D68A-75FBAF908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3939" y="1191865"/>
                <a:ext cx="929525" cy="133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Modèle 3D 35" descr="Avion acrobatique">
                <a:extLst>
                  <a:ext uri="{FF2B5EF4-FFF2-40B4-BE49-F238E27FC236}">
                    <a16:creationId xmlns:a16="http://schemas.microsoft.com/office/drawing/2014/main" id="{1FE7A693-ED8A-47CA-8950-C859D0A36D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3263094"/>
                  </p:ext>
                </p:extLst>
              </p:nvPr>
            </p:nvGraphicFramePr>
            <p:xfrm>
              <a:off x="4952427" y="2470652"/>
              <a:ext cx="2520975" cy="2108756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520975" cy="2108756"/>
                    </a:xfrm>
                    <a:prstGeom prst="rect">
                      <a:avLst/>
                    </a:prstGeom>
                  </am3d:spPr>
                  <am3d:camera>
                    <am3d:pos x="0" y="0" z="59982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8456" d="1000000"/>
                    <am3d:preTrans dx="1061841" dy="-16557959" dz="-1389024"/>
                    <am3d:scale>
                      <am3d:sx n="1000000" d="1000000"/>
                      <am3d:sy n="1000000" d="1000000"/>
                      <am3d:sz n="1000000" d="1000000"/>
                    </am3d:scale>
                    <am3d:rot ax="8553991" ay="3349389" az="8859277"/>
                    <am3d:postTrans dx="0" dy="0" dz="0"/>
                  </am3d:trans>
                  <am3d:raster rName="Office3DRenderer" rVer="16.0.8326">
                    <am3d:blip r:embed="rId1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946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Modèle 3D 35" descr="Avion acrobatique">
                <a:extLst>
                  <a:ext uri="{FF2B5EF4-FFF2-40B4-BE49-F238E27FC236}">
                    <a16:creationId xmlns:a16="http://schemas.microsoft.com/office/drawing/2014/main" id="{1FE7A693-ED8A-47CA-8950-C859D0A36D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2427" y="2470652"/>
                <a:ext cx="2520975" cy="2108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Modèle 3D 36" descr="Planète qui danse">
                <a:extLst>
                  <a:ext uri="{FF2B5EF4-FFF2-40B4-BE49-F238E27FC236}">
                    <a16:creationId xmlns:a16="http://schemas.microsoft.com/office/drawing/2014/main" id="{D62A320A-26B8-4D41-30CC-E376D50244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4991219"/>
                  </p:ext>
                </p:extLst>
              </p:nvPr>
            </p:nvGraphicFramePr>
            <p:xfrm>
              <a:off x="923828" y="3312563"/>
              <a:ext cx="2992304" cy="2431077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992304" cy="2431077"/>
                    </a:xfrm>
                    <a:prstGeom prst="rect">
                      <a:avLst/>
                    </a:prstGeom>
                  </am3d:spPr>
                  <am3d:camera>
                    <am3d:pos x="0" y="0" z="700139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065" d="1000000"/>
                    <am3d:preTrans dx="1421657" dy="-14267801" dz="14869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3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897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Modèle 3D 36" descr="Planète qui danse">
                <a:extLst>
                  <a:ext uri="{FF2B5EF4-FFF2-40B4-BE49-F238E27FC236}">
                    <a16:creationId xmlns:a16="http://schemas.microsoft.com/office/drawing/2014/main" id="{D62A320A-26B8-4D41-30CC-E376D5024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3828" y="3312563"/>
                <a:ext cx="2992304" cy="24310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429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CDB20-CF1C-3FE6-0FE5-176FCFEFA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E2B197C1-27DD-4113-0670-594155F138AC}"/>
              </a:ext>
            </a:extLst>
          </p:cNvPr>
          <p:cNvGrpSpPr/>
          <p:nvPr/>
        </p:nvGrpSpPr>
        <p:grpSpPr>
          <a:xfrm>
            <a:off x="-84726" y="-5355"/>
            <a:ext cx="12276782" cy="6867238"/>
            <a:chOff x="-858420" y="-5355"/>
            <a:chExt cx="12276782" cy="6867238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A6E649A1-EA94-085A-74A0-E9F942C770AE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59152709-E52A-1BFB-E3C8-5255DDF55DA1}"/>
                </a:ext>
              </a:extLst>
            </p:cNvPr>
            <p:cNvSpPr/>
            <p:nvPr/>
          </p:nvSpPr>
          <p:spPr>
            <a:xfrm>
              <a:off x="10778325" y="3437961"/>
              <a:ext cx="640037" cy="131152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C4104EC7-EEFB-62AF-8FB5-485A69AD2489}"/>
              </a:ext>
            </a:extLst>
          </p:cNvPr>
          <p:cNvGrpSpPr/>
          <p:nvPr/>
        </p:nvGrpSpPr>
        <p:grpSpPr>
          <a:xfrm>
            <a:off x="-369374" y="-5356"/>
            <a:ext cx="12265409" cy="6867238"/>
            <a:chOff x="-858420" y="-5355"/>
            <a:chExt cx="12265409" cy="6867238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8A4569DB-534E-43F6-FF54-74D2D13F9B52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593BEC0B-E660-9EAE-D23E-9A2A1947383E}"/>
                </a:ext>
              </a:extLst>
            </p:cNvPr>
            <p:cNvSpPr/>
            <p:nvPr/>
          </p:nvSpPr>
          <p:spPr>
            <a:xfrm>
              <a:off x="10766952" y="2766947"/>
              <a:ext cx="640037" cy="13115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47468C7-FC6F-7AC6-AD4B-39BD84819C0E}"/>
              </a:ext>
            </a:extLst>
          </p:cNvPr>
          <p:cNvGrpSpPr/>
          <p:nvPr/>
        </p:nvGrpSpPr>
        <p:grpSpPr>
          <a:xfrm>
            <a:off x="-805878" y="-5357"/>
            <a:ext cx="12265409" cy="6867238"/>
            <a:chOff x="-858420" y="-5355"/>
            <a:chExt cx="12265409" cy="686723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A359453-F18C-DC2D-1DBA-D16ED4F83297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F66D886-B80F-B487-6F57-2C3C33C0DF07}"/>
                </a:ext>
              </a:extLst>
            </p:cNvPr>
            <p:cNvSpPr/>
            <p:nvPr/>
          </p:nvSpPr>
          <p:spPr>
            <a:xfrm>
              <a:off x="10766952" y="2107305"/>
              <a:ext cx="640037" cy="1311529"/>
            </a:xfrm>
            <a:prstGeom prst="roundRect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EAC1318-0194-0AA2-7728-B4D3C1FA9725}"/>
              </a:ext>
            </a:extLst>
          </p:cNvPr>
          <p:cNvGrpSpPr/>
          <p:nvPr/>
        </p:nvGrpSpPr>
        <p:grpSpPr>
          <a:xfrm>
            <a:off x="-1293322" y="-5358"/>
            <a:ext cx="12265409" cy="6867238"/>
            <a:chOff x="-858420" y="-5355"/>
            <a:chExt cx="12265409" cy="6867238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A2071F65-2598-AC7B-A26C-5B9512420D95}"/>
                </a:ext>
              </a:extLst>
            </p:cNvPr>
            <p:cNvSpPr/>
            <p:nvPr/>
          </p:nvSpPr>
          <p:spPr>
            <a:xfrm>
              <a:off x="-858420" y="-5355"/>
              <a:ext cx="11959393" cy="686723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7C01C69B-F992-DBCE-3A2D-A51570A29650}"/>
                </a:ext>
              </a:extLst>
            </p:cNvPr>
            <p:cNvSpPr/>
            <p:nvPr/>
          </p:nvSpPr>
          <p:spPr>
            <a:xfrm>
              <a:off x="10766952" y="1447663"/>
              <a:ext cx="640037" cy="131152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279F3FA-AA8C-78FE-EA20-49F6BC46BB36}"/>
              </a:ext>
            </a:extLst>
          </p:cNvPr>
          <p:cNvGrpSpPr/>
          <p:nvPr/>
        </p:nvGrpSpPr>
        <p:grpSpPr>
          <a:xfrm>
            <a:off x="11822307" y="3570610"/>
            <a:ext cx="375632" cy="980856"/>
            <a:chOff x="11822307" y="3570610"/>
            <a:chExt cx="375632" cy="980856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5B8A1B7-1769-188B-06EF-7B5A88DB727A}"/>
                </a:ext>
              </a:extLst>
            </p:cNvPr>
            <p:cNvSpPr txBox="1"/>
            <p:nvPr/>
          </p:nvSpPr>
          <p:spPr>
            <a:xfrm rot="5400000">
              <a:off x="11665523" y="3727394"/>
              <a:ext cx="6828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Intro</a:t>
              </a:r>
            </a:p>
          </p:txBody>
        </p:sp>
        <p:pic>
          <p:nvPicPr>
            <p:cNvPr id="16" name="Graphique 15" descr="Blogue avec un remplissage uni">
              <a:extLst>
                <a:ext uri="{FF2B5EF4-FFF2-40B4-BE49-F238E27FC236}">
                  <a16:creationId xmlns:a16="http://schemas.microsoft.com/office/drawing/2014/main" id="{2F4653A5-C627-A0ED-46A9-DDB07933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1857141" y="4210668"/>
              <a:ext cx="306038" cy="375558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88D5952-5AF7-D0FB-BD31-C6EBC8FBC887}"/>
              </a:ext>
            </a:extLst>
          </p:cNvPr>
          <p:cNvGrpSpPr/>
          <p:nvPr/>
        </p:nvGrpSpPr>
        <p:grpSpPr>
          <a:xfrm>
            <a:off x="10632827" y="1467268"/>
            <a:ext cx="369332" cy="1249096"/>
            <a:chOff x="437053" y="1424338"/>
            <a:chExt cx="369332" cy="1249096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AB0808C-55BE-2DF1-9F0B-DBAE1BD815DC}"/>
                </a:ext>
              </a:extLst>
            </p:cNvPr>
            <p:cNvSpPr txBox="1"/>
            <p:nvPr/>
          </p:nvSpPr>
          <p:spPr>
            <a:xfrm rot="5400000">
              <a:off x="72451" y="1788940"/>
              <a:ext cx="10985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Sources</a:t>
              </a:r>
            </a:p>
          </p:txBody>
        </p:sp>
        <p:pic>
          <p:nvPicPr>
            <p:cNvPr id="20" name="Graphique 19" descr="Boussole avec un remplissage uni">
              <a:extLst>
                <a:ext uri="{FF2B5EF4-FFF2-40B4-BE49-F238E27FC236}">
                  <a16:creationId xmlns:a16="http://schemas.microsoft.com/office/drawing/2014/main" id="{8DCAD39B-5C1C-5E59-E930-6DEE293D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497846" y="2437969"/>
              <a:ext cx="238857" cy="232074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3BEB891-8281-B7D4-A52D-72FBBE313F8F}"/>
              </a:ext>
            </a:extLst>
          </p:cNvPr>
          <p:cNvGrpSpPr/>
          <p:nvPr/>
        </p:nvGrpSpPr>
        <p:grpSpPr>
          <a:xfrm>
            <a:off x="11104140" y="2171914"/>
            <a:ext cx="369332" cy="1060585"/>
            <a:chOff x="1080084" y="2214844"/>
            <a:chExt cx="369332" cy="1060585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58E32DB-E4A8-FF32-7456-3BBBE2902009}"/>
                </a:ext>
              </a:extLst>
            </p:cNvPr>
            <p:cNvSpPr txBox="1"/>
            <p:nvPr/>
          </p:nvSpPr>
          <p:spPr>
            <a:xfrm rot="5400000">
              <a:off x="735275" y="2559653"/>
              <a:ext cx="10589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Défis</a:t>
              </a:r>
            </a:p>
          </p:txBody>
        </p:sp>
        <p:pic>
          <p:nvPicPr>
            <p:cNvPr id="24" name="Graphique 23" descr="Mille avec un remplissage uni">
              <a:extLst>
                <a:ext uri="{FF2B5EF4-FFF2-40B4-BE49-F238E27FC236}">
                  <a16:creationId xmlns:a16="http://schemas.microsoft.com/office/drawing/2014/main" id="{FC371C2D-7FDB-179A-63BF-39484A219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114263" y="2964937"/>
              <a:ext cx="323670" cy="297314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47D86EC8-676A-4240-B001-C8A32E69CC5B}"/>
              </a:ext>
            </a:extLst>
          </p:cNvPr>
          <p:cNvGrpSpPr/>
          <p:nvPr/>
        </p:nvGrpSpPr>
        <p:grpSpPr>
          <a:xfrm>
            <a:off x="11433669" y="2852318"/>
            <a:ext cx="415639" cy="1207392"/>
            <a:chOff x="1714376" y="2887779"/>
            <a:chExt cx="415639" cy="1207392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C41EBD7-C6F4-3E1F-A640-75C7A9A845C9}"/>
                </a:ext>
              </a:extLst>
            </p:cNvPr>
            <p:cNvSpPr txBox="1"/>
            <p:nvPr/>
          </p:nvSpPr>
          <p:spPr>
            <a:xfrm rot="5400000">
              <a:off x="1324093" y="3306809"/>
              <a:ext cx="12073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Helvetica"/>
                  <a:cs typeface="Helvetica"/>
                </a:rPr>
                <a:t>Frise</a:t>
              </a:r>
              <a:endParaRPr lang="fr-FR"/>
            </a:p>
          </p:txBody>
        </p:sp>
        <p:pic>
          <p:nvPicPr>
            <p:cNvPr id="28" name="Graphique 27" descr="Rythme cardiaque avec un remplissage uni">
              <a:extLst>
                <a:ext uri="{FF2B5EF4-FFF2-40B4-BE49-F238E27FC236}">
                  <a16:creationId xmlns:a16="http://schemas.microsoft.com/office/drawing/2014/main" id="{F6775006-110A-1AD6-49E5-4516476D2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1742087" y="3544165"/>
              <a:ext cx="360218" cy="415639"/>
            </a:xfrm>
            <a:prstGeom prst="rect">
              <a:avLst/>
            </a:prstGeom>
          </p:spPr>
        </p:pic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C4F8AD70-D1D3-743A-0FA4-EEC5189E426B}"/>
              </a:ext>
            </a:extLst>
          </p:cNvPr>
          <p:cNvSpPr txBox="1"/>
          <p:nvPr/>
        </p:nvSpPr>
        <p:spPr>
          <a:xfrm>
            <a:off x="546444" y="289384"/>
            <a:ext cx="79623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000" i="1">
                <a:latin typeface="Rage Italic"/>
              </a:rPr>
              <a:t>Sources et outils utilisé</a:t>
            </a:r>
            <a:endParaRPr lang="fr-FR"/>
          </a:p>
        </p:txBody>
      </p:sp>
      <p:pic>
        <p:nvPicPr>
          <p:cNvPr id="32" name="Graphique 31" descr="Clé avec un remplissage uni">
            <a:extLst>
              <a:ext uri="{FF2B5EF4-FFF2-40B4-BE49-F238E27FC236}">
                <a16:creationId xmlns:a16="http://schemas.microsoft.com/office/drawing/2014/main" id="{BF28E947-62AE-4094-D9AB-75798294FF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31744" y="2166668"/>
            <a:ext cx="727495" cy="756250"/>
          </a:xfrm>
          <a:prstGeom prst="rect">
            <a:avLst/>
          </a:prstGeom>
        </p:spPr>
      </p:pic>
      <p:pic>
        <p:nvPicPr>
          <p:cNvPr id="33" name="Graphique 32" descr="Label avec un remplissage uni">
            <a:extLst>
              <a:ext uri="{FF2B5EF4-FFF2-40B4-BE49-F238E27FC236}">
                <a16:creationId xmlns:a16="http://schemas.microsoft.com/office/drawing/2014/main" id="{F58A6458-0DC4-CF50-5743-8A0D0C9B16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522" y="2048694"/>
            <a:ext cx="914400" cy="9144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0CFC7F6F-BCD2-99D2-94C1-D71BEEC7ED9C}"/>
              </a:ext>
            </a:extLst>
          </p:cNvPr>
          <p:cNvSpPr txBox="1"/>
          <p:nvPr/>
        </p:nvSpPr>
        <p:spPr>
          <a:xfrm>
            <a:off x="1335246" y="2067488"/>
            <a:ext cx="35707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latin typeface="Consolas"/>
              </a:rPr>
              <a:t>Source : 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dirty="0" err="1">
                <a:latin typeface="Consolas"/>
              </a:rPr>
              <a:t>Securities.io</a:t>
            </a:r>
            <a:endParaRPr lang="fr-FR" sz="1600" dirty="0">
              <a:latin typeface="Consolas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sz="1600" dirty="0" err="1">
                <a:latin typeface="Consolas"/>
              </a:rPr>
              <a:t>Cimbcc.org</a:t>
            </a:r>
            <a:r>
              <a:rPr lang="fr-FR" sz="1600" dirty="0">
                <a:latin typeface="Consolas"/>
              </a:rPr>
              <a:t>  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dirty="0">
                <a:latin typeface="Consolas"/>
              </a:rPr>
              <a:t>Le Monde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dirty="0" err="1">
                <a:latin typeface="Consolas"/>
              </a:rPr>
              <a:t>Oezratty.net</a:t>
            </a:r>
            <a:endParaRPr lang="fr-FR" sz="1600" dirty="0">
              <a:latin typeface="Consolas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sz="1600" dirty="0">
                <a:latin typeface="Consolas"/>
              </a:rPr>
              <a:t>Wikipedia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60FA0AE-C8B5-93CC-8528-D9AE1DA3042C}"/>
              </a:ext>
            </a:extLst>
          </p:cNvPr>
          <p:cNvSpPr txBox="1"/>
          <p:nvPr/>
        </p:nvSpPr>
        <p:spPr>
          <a:xfrm>
            <a:off x="5560676" y="2154438"/>
            <a:ext cx="443338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Consolas"/>
              </a:rPr>
              <a:t>Outils : </a:t>
            </a:r>
            <a:endParaRPr lang="fr-FR">
              <a:latin typeface="Aptos" panose="020B0004020202020204"/>
            </a:endParaRPr>
          </a:p>
          <a:p>
            <a:pPr marL="742950" lvl="1" indent="-285750">
              <a:buFont typeface="Courier New"/>
              <a:buChar char="o"/>
            </a:pPr>
            <a:r>
              <a:rPr lang="fr-FR" sz="1600">
                <a:latin typeface="Consolas"/>
              </a:rPr>
              <a:t>Google alerte 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err="1">
                <a:latin typeface="Consolas"/>
              </a:rPr>
              <a:t>Feedly</a:t>
            </a:r>
          </a:p>
          <a:p>
            <a:pPr marL="742950" lvl="1" indent="-285750">
              <a:buFont typeface="Courier New"/>
              <a:buChar char="o"/>
            </a:pPr>
            <a:r>
              <a:rPr lang="fr-FR" sz="1600" err="1">
                <a:latin typeface="Consolas"/>
              </a:rPr>
              <a:t>ChatGpt</a:t>
            </a:r>
            <a:r>
              <a:rPr lang="fr-FR" sz="1600">
                <a:latin typeface="Consolas"/>
              </a:rPr>
              <a:t> (Fonction rechercher)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AF66D06-F6D3-0963-0C81-FBD2F05C1370}"/>
              </a:ext>
            </a:extLst>
          </p:cNvPr>
          <p:cNvSpPr txBox="1"/>
          <p:nvPr/>
        </p:nvSpPr>
        <p:spPr>
          <a:xfrm>
            <a:off x="2368903" y="5001155"/>
            <a:ext cx="61442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>
                <a:latin typeface="Rage Italic"/>
              </a:rPr>
              <a:t>Merci de votre attention </a:t>
            </a:r>
          </a:p>
        </p:txBody>
      </p:sp>
    </p:spTree>
    <p:extLst>
      <p:ext uri="{BB962C8B-B14F-4D97-AF65-F5344CB8AC3E}">
        <p14:creationId xmlns:p14="http://schemas.microsoft.com/office/powerpoint/2010/main" val="353371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Grand écran</PresentationFormat>
  <Paragraphs>65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2" baseType="lpstr">
      <vt:lpstr>Aptos</vt:lpstr>
      <vt:lpstr>Aptos Display</vt:lpstr>
      <vt:lpstr>Arial</vt:lpstr>
      <vt:lpstr>Consolas</vt:lpstr>
      <vt:lpstr>Courier New</vt:lpstr>
      <vt:lpstr>Helvetica</vt:lpstr>
      <vt:lpstr>Rage Italic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julien champemont</cp:lastModifiedBy>
  <cp:revision>5</cp:revision>
  <dcterms:created xsi:type="dcterms:W3CDTF">2025-03-18T15:14:03Z</dcterms:created>
  <dcterms:modified xsi:type="dcterms:W3CDTF">2025-04-12T18:06:26Z</dcterms:modified>
</cp:coreProperties>
</file>